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9" r:id="rId4"/>
    <p:sldId id="258" r:id="rId5"/>
    <p:sldId id="261" r:id="rId6"/>
    <p:sldId id="262" r:id="rId7"/>
    <p:sldId id="264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1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86154"/>
  </p:normalViewPr>
  <p:slideViewPr>
    <p:cSldViewPr snapToGrid="0" snapToObjects="1">
      <p:cViewPr>
        <p:scale>
          <a:sx n="82" d="100"/>
          <a:sy n="82" d="100"/>
        </p:scale>
        <p:origin x="680" y="4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5" d="100"/>
          <a:sy n="85" d="100"/>
        </p:scale>
        <p:origin x="2720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011A88-C9E7-154D-931B-8EFD8A2C9685}" type="datetimeFigureOut">
              <a:rPr lang="en-US" smtClean="0"/>
              <a:t>10/9/23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3F069C-4096-974A-85D5-EEC693FC15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43468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3F069C-4096-974A-85D5-EEC693FC150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69444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Confined/ stable chaotic orbit refers to  a system with a very short Lyapunov time but no significant radial component.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3F069C-4096-974A-85D5-EEC693FC150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062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3F069C-4096-974A-85D5-EEC693FC150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054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3F069C-4096-974A-85D5-EEC693FC150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0246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10/5/23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10/5/23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10/5/23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10/5/23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10/5/23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10/5/23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10/5/23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10/5/23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10/5/23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10/5/23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10/5/23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10/5/23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universityofcalifornia.edu/news/how-saturn-got-its-rings#:~:text=Scientists%20now%20show%20that%20the,chrysalis%20transforms%20into%20a%20butterfly" TargetMode="External"/><Relationship Id="rId3" Type="http://schemas.openxmlformats.org/officeDocument/2006/relationships/hyperlink" Target="https://science.nasa.gov/saturn/moons/daphnis/" TargetMode="External"/><Relationship Id="rId7" Type="http://schemas.openxmlformats.org/officeDocument/2006/relationships/hyperlink" Target="https://astronomynow.com/2015/08/24/origin-of-saturns-f-ring-and-its-shepherd-moons-revealed/" TargetMode="External"/><Relationship Id="rId2" Type="http://schemas.openxmlformats.org/officeDocument/2006/relationships/hyperlink" Target="https://science.nasa.gov/saturn/moons/pan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heplanets.org/daphnis-moon/" TargetMode="External"/><Relationship Id="rId5" Type="http://schemas.openxmlformats.org/officeDocument/2006/relationships/hyperlink" Target="https://www.nasa.gov/image-article/pan-revealed/" TargetMode="External"/><Relationship Id="rId4" Type="http://schemas.openxmlformats.org/officeDocument/2006/relationships/hyperlink" Target="https://science.nasa.gov/saturn/moons/prometheus/" TargetMode="External"/><Relationship Id="rId9" Type="http://schemas.openxmlformats.org/officeDocument/2006/relationships/hyperlink" Target="https://www.aanda.org/articles/aa/full_html/2010/15/aa12734-09/aa12734-09.htm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an (moon) - Wikipedia">
            <a:extLst>
              <a:ext uri="{FF2B5EF4-FFF2-40B4-BE49-F238E27FC236}">
                <a16:creationId xmlns:a16="http://schemas.microsoft.com/office/drawing/2014/main" id="{49492121-7E99-5B4F-866F-3DD6C502A6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31" r="-1" b="2004"/>
          <a:stretch/>
        </p:blipFill>
        <p:spPr bwMode="auto">
          <a:xfrm>
            <a:off x="20" y="12"/>
            <a:ext cx="4065842" cy="3428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rometheus (moon) - Wikipedia">
            <a:extLst>
              <a:ext uri="{FF2B5EF4-FFF2-40B4-BE49-F238E27FC236}">
                <a16:creationId xmlns:a16="http://schemas.microsoft.com/office/drawing/2014/main" id="{A7BB3AD7-EBE7-B144-913C-73C30B37A1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22" r="3" b="8260"/>
          <a:stretch/>
        </p:blipFill>
        <p:spPr bwMode="auto">
          <a:xfrm>
            <a:off x="20" y="3428311"/>
            <a:ext cx="4067476" cy="3429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Daphnis Moon: The Wave-Making Ring Shepherd - The Planets">
            <a:extLst>
              <a:ext uri="{FF2B5EF4-FFF2-40B4-BE49-F238E27FC236}">
                <a16:creationId xmlns:a16="http://schemas.microsoft.com/office/drawing/2014/main" id="{A4736AA0-DD03-1649-A134-F0B6A86B0A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36" r="2" b="6380"/>
          <a:stretch/>
        </p:blipFill>
        <p:spPr bwMode="auto">
          <a:xfrm>
            <a:off x="4067496" y="-2"/>
            <a:ext cx="813662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7" name="Rectangle 1034">
            <a:extLst>
              <a:ext uri="{FF2B5EF4-FFF2-40B4-BE49-F238E27FC236}">
                <a16:creationId xmlns:a16="http://schemas.microsoft.com/office/drawing/2014/main" id="{CB5E07C1-477B-4DB4-87D9-18DC24C619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8004" y="4166755"/>
            <a:ext cx="5607908" cy="2040066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9886B9-83FD-7B45-8763-05D6B6BBC3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24599" y="4343400"/>
            <a:ext cx="5290457" cy="1102544"/>
          </a:xfrm>
        </p:spPr>
        <p:txBody>
          <a:bodyPr>
            <a:normAutofit/>
          </a:bodyPr>
          <a:lstStyle/>
          <a:p>
            <a:pPr algn="l"/>
            <a:r>
              <a:rPr lang="en-US" sz="3700">
                <a:solidFill>
                  <a:schemeClr val="bg1"/>
                </a:solidFill>
              </a:rPr>
              <a:t>Pan, Daphnis, and Prometheus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FF7B04-AC73-BE40-B3DB-147FD9FE37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24598" y="5445944"/>
            <a:ext cx="5290457" cy="57385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2000">
                <a:solidFill>
                  <a:schemeClr val="bg1"/>
                </a:solidFill>
              </a:rPr>
              <a:t>By Corinne Komlodi</a:t>
            </a:r>
          </a:p>
        </p:txBody>
      </p:sp>
      <p:cxnSp>
        <p:nvCxnSpPr>
          <p:cNvPr id="1048" name="Straight Connector 1036">
            <a:extLst>
              <a:ext uri="{FF2B5EF4-FFF2-40B4-BE49-F238E27FC236}">
                <a16:creationId xmlns:a16="http://schemas.microsoft.com/office/drawing/2014/main" id="{77769B58-418E-4811-90BB-F5854D3CFC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3429000"/>
            <a:ext cx="4050792" cy="0"/>
          </a:xfrm>
          <a:prstGeom prst="line">
            <a:avLst/>
          </a:prstGeom>
          <a:ln w="101600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9" name="Freeform: Shape 1038">
            <a:extLst>
              <a:ext uri="{FF2B5EF4-FFF2-40B4-BE49-F238E27FC236}">
                <a16:creationId xmlns:a16="http://schemas.microsoft.com/office/drawing/2014/main" id="{CD08DD0D-2671-4DC7-B18C-CF5AE867BA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5670146" y="3710250"/>
            <a:ext cx="2131466" cy="1830903"/>
          </a:xfrm>
          <a:custGeom>
            <a:avLst/>
            <a:gdLst>
              <a:gd name="connsiteX0" fmla="*/ 2308583 w 2308583"/>
              <a:gd name="connsiteY0" fmla="*/ 1983044 h 1983044"/>
              <a:gd name="connsiteX1" fmla="*/ 462 w 2308583"/>
              <a:gd name="connsiteY1" fmla="*/ 1983044 h 1983044"/>
              <a:gd name="connsiteX2" fmla="*/ 0 w 2308583"/>
              <a:gd name="connsiteY2" fmla="*/ 1711185 h 1983044"/>
              <a:gd name="connsiteX3" fmla="*/ 2022607 w 2308583"/>
              <a:gd name="connsiteY3" fmla="*/ 1712117 h 1983044"/>
              <a:gd name="connsiteX4" fmla="*/ 2022607 w 2308583"/>
              <a:gd name="connsiteY4" fmla="*/ 0 h 1983044"/>
              <a:gd name="connsiteX5" fmla="*/ 2308583 w 2308583"/>
              <a:gd name="connsiteY5" fmla="*/ 0 h 1983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08583" h="1983044">
                <a:moveTo>
                  <a:pt x="2308583" y="1983044"/>
                </a:moveTo>
                <a:lnTo>
                  <a:pt x="462" y="1983044"/>
                </a:lnTo>
                <a:cubicBezTo>
                  <a:pt x="-462" y="1889214"/>
                  <a:pt x="923" y="1805015"/>
                  <a:pt x="0" y="1711185"/>
                </a:cubicBezTo>
                <a:lnTo>
                  <a:pt x="2022607" y="1712117"/>
                </a:lnTo>
                <a:lnTo>
                  <a:pt x="2022607" y="0"/>
                </a:lnTo>
                <a:lnTo>
                  <a:pt x="2308583" y="0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 w="0">
            <a:noFill/>
            <a:prstDash val="solid"/>
            <a:round/>
            <a:headEnd/>
            <a:tailEnd/>
          </a:ln>
        </p:spPr>
      </p:sp>
      <p:cxnSp>
        <p:nvCxnSpPr>
          <p:cNvPr id="1050" name="Straight Connector 1040">
            <a:extLst>
              <a:ext uri="{FF2B5EF4-FFF2-40B4-BE49-F238E27FC236}">
                <a16:creationId xmlns:a16="http://schemas.microsoft.com/office/drawing/2014/main" id="{3B2791FB-B2F7-4BBE-B8D8-74C37FF9E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75205" y="0"/>
            <a:ext cx="0" cy="6858003"/>
          </a:xfrm>
          <a:prstGeom prst="line">
            <a:avLst/>
          </a:prstGeom>
          <a:ln w="101600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12494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FF254B1-E5A6-884E-9EB2-5C134AB9181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29707" y="216095"/>
            <a:ext cx="9601200" cy="6949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 fontAlgn="base"/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H</a:t>
            </a:r>
            <a:r>
              <a:rPr lang="en-US" sz="4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istory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D07E76D-5411-CA47-BC1C-B4D7E5C4D8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4743" y="930079"/>
            <a:ext cx="3316659" cy="29083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b="1" dirty="0"/>
              <a:t>Pan</a:t>
            </a:r>
          </a:p>
          <a:p>
            <a:r>
              <a:rPr lang="en-US" b="0" i="0" dirty="0">
                <a:solidFill>
                  <a:srgbClr val="1B1B1B"/>
                </a:solidFill>
                <a:effectLst/>
                <a:latin typeface="Public Sans Web"/>
              </a:rPr>
              <a:t>Discovered by M.R. Showalter in 1990</a:t>
            </a:r>
          </a:p>
          <a:p>
            <a:r>
              <a:rPr lang="en-US" dirty="0">
                <a:solidFill>
                  <a:srgbClr val="1B1B1B"/>
                </a:solidFill>
                <a:latin typeface="Public Sans Web"/>
              </a:rPr>
              <a:t>Voyager 2- 1981</a:t>
            </a:r>
          </a:p>
          <a:p>
            <a:r>
              <a:rPr lang="en-US" dirty="0">
                <a:solidFill>
                  <a:srgbClr val="1B1B1B"/>
                </a:solidFill>
                <a:latin typeface="Public Sans Web"/>
              </a:rPr>
              <a:t>Pan is derived from a satyr in Greek lore and is the god of the forest and nature.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0F40501-DFFD-0B4E-9E9D-B8D6B375D38B}"/>
              </a:ext>
            </a:extLst>
          </p:cNvPr>
          <p:cNvSpPr txBox="1">
            <a:spLocks/>
          </p:cNvSpPr>
          <p:nvPr/>
        </p:nvSpPr>
        <p:spPr>
          <a:xfrm>
            <a:off x="4397095" y="911029"/>
            <a:ext cx="3316659" cy="50530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/>
              <a:t>Daphnis</a:t>
            </a:r>
          </a:p>
          <a:p>
            <a:r>
              <a:rPr lang="en-US" dirty="0"/>
              <a:t>Hypothesized to exist due to ripples along the keeler gap</a:t>
            </a:r>
          </a:p>
          <a:p>
            <a:r>
              <a:rPr lang="en-US" dirty="0"/>
              <a:t>Discovered May 1, 2005, by the Cassini team</a:t>
            </a:r>
          </a:p>
          <a:p>
            <a:r>
              <a:rPr lang="en-US" dirty="0"/>
              <a:t>Named from Greek myth, both brother to pan and son of Hermes, Daphnis was raised by a goatherd.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B6338FF-26FC-9E4E-8131-9BD9921D796F}"/>
              </a:ext>
            </a:extLst>
          </p:cNvPr>
          <p:cNvSpPr txBox="1">
            <a:spLocks/>
          </p:cNvSpPr>
          <p:nvPr/>
        </p:nvSpPr>
        <p:spPr>
          <a:xfrm>
            <a:off x="7945156" y="930079"/>
            <a:ext cx="3316659" cy="50530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/>
              <a:t>Prometheus</a:t>
            </a:r>
          </a:p>
          <a:p>
            <a:r>
              <a:rPr lang="en-US" dirty="0"/>
              <a:t> Discovered October 1980 by the Voyager 1 team</a:t>
            </a:r>
          </a:p>
          <a:p>
            <a:r>
              <a:rPr lang="en-US" dirty="0"/>
              <a:t>Named after the son of a titan and brother to atlas (most famous for holding the sky) and is known for stealing fire and bringing it to humanity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8CA88C0-7175-6D45-9971-0A8FDF3C4ABF}"/>
              </a:ext>
            </a:extLst>
          </p:cNvPr>
          <p:cNvSpPr/>
          <p:nvPr/>
        </p:nvSpPr>
        <p:spPr>
          <a:xfrm>
            <a:off x="11425238" y="-128588"/>
            <a:ext cx="204787" cy="696753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utoShape 4">
            <a:extLst>
              <a:ext uri="{FF2B5EF4-FFF2-40B4-BE49-F238E27FC236}">
                <a16:creationId xmlns:a16="http://schemas.microsoft.com/office/drawing/2014/main" id="{1EE5A011-81D2-7D41-9E70-869FD6A766C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950865" y="3276599"/>
            <a:ext cx="1297535" cy="1297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078" name="Picture 6" descr="French Reconstituted Stone Statue of the Greek God Pan, From Vincennes, C.  1950s | Chairish">
            <a:extLst>
              <a:ext uri="{FF2B5EF4-FFF2-40B4-BE49-F238E27FC236}">
                <a16:creationId xmlns:a16="http://schemas.microsoft.com/office/drawing/2014/main" id="{6A69CB88-1239-7542-9835-5883FF1EA8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03" r="36666" b="57593"/>
          <a:stretch/>
        </p:blipFill>
        <p:spPr bwMode="auto">
          <a:xfrm>
            <a:off x="1451093" y="3711348"/>
            <a:ext cx="2059535" cy="290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459C0DE-B90D-6849-9566-E994CCE2F458}"/>
              </a:ext>
            </a:extLst>
          </p:cNvPr>
          <p:cNvSpPr txBox="1"/>
          <p:nvPr/>
        </p:nvSpPr>
        <p:spPr>
          <a:xfrm>
            <a:off x="854272" y="3711348"/>
            <a:ext cx="566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[1]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7E2DF1A-F972-5D42-A3FE-6553F76F2CA7}"/>
              </a:ext>
            </a:extLst>
          </p:cNvPr>
          <p:cNvSpPr txBox="1"/>
          <p:nvPr/>
        </p:nvSpPr>
        <p:spPr>
          <a:xfrm>
            <a:off x="4290537" y="4486727"/>
            <a:ext cx="566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[2]</a:t>
            </a:r>
          </a:p>
        </p:txBody>
      </p:sp>
      <p:pic>
        <p:nvPicPr>
          <p:cNvPr id="3080" name="Picture 8" descr="Daphnis - Wikipedia">
            <a:extLst>
              <a:ext uri="{FF2B5EF4-FFF2-40B4-BE49-F238E27FC236}">
                <a16:creationId xmlns:a16="http://schemas.microsoft.com/office/drawing/2014/main" id="{910DF277-ADFB-9045-8209-CDB6D9A9AB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54" t="3377" b="63810"/>
          <a:stretch/>
        </p:blipFill>
        <p:spPr bwMode="auto">
          <a:xfrm>
            <a:off x="5020018" y="4391603"/>
            <a:ext cx="2274434" cy="2250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DE26D70-A820-E542-B685-7E39A8E427AA}"/>
              </a:ext>
            </a:extLst>
          </p:cNvPr>
          <p:cNvSpPr txBox="1"/>
          <p:nvPr/>
        </p:nvSpPr>
        <p:spPr>
          <a:xfrm>
            <a:off x="7926199" y="4163393"/>
            <a:ext cx="566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[3]</a:t>
            </a:r>
          </a:p>
        </p:txBody>
      </p:sp>
      <p:pic>
        <p:nvPicPr>
          <p:cNvPr id="3082" name="Picture 10" descr="Prometheus — MGA Sculpture Studio, llc">
            <a:extLst>
              <a:ext uri="{FF2B5EF4-FFF2-40B4-BE49-F238E27FC236}">
                <a16:creationId xmlns:a16="http://schemas.microsoft.com/office/drawing/2014/main" id="{9B32AA7A-30DF-114D-B50E-2FFDB2CF95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86" t="4117" r="-125" b="35174"/>
          <a:stretch/>
        </p:blipFill>
        <p:spPr bwMode="auto">
          <a:xfrm>
            <a:off x="8590357" y="4168620"/>
            <a:ext cx="2307516" cy="2451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39393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85A8E-62E9-5A4E-9AAA-3D5B6B25E9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0175" y="261938"/>
            <a:ext cx="9601200" cy="841148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P</a:t>
            </a:r>
            <a:r>
              <a:rPr lang="en-US" sz="4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hysical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C</a:t>
            </a:r>
            <a:r>
              <a:rPr lang="en-US" sz="4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haracteristics/ Formation Theory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21D0FD3-E0F0-3A48-9C2F-CC26EC1DBF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089" y="1122136"/>
            <a:ext cx="3316659" cy="505301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b="1" dirty="0"/>
              <a:t>Pan</a:t>
            </a:r>
          </a:p>
          <a:p>
            <a:r>
              <a:rPr lang="en-US" dirty="0"/>
              <a:t> Radius: 8.8 miles</a:t>
            </a:r>
          </a:p>
          <a:p>
            <a:r>
              <a:rPr lang="en-US" dirty="0"/>
              <a:t>Walnut-shaped and theorized to be made of denser material than the rings around it.</a:t>
            </a:r>
          </a:p>
          <a:p>
            <a:r>
              <a:rPr lang="en-US" dirty="0"/>
              <a:t>Has a distinct ring around its equator, theorized to have been accreted after rings flattened</a:t>
            </a:r>
          </a:p>
          <a:p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865C56B-E220-BD41-AFA4-C27594D94251}"/>
              </a:ext>
            </a:extLst>
          </p:cNvPr>
          <p:cNvSpPr txBox="1">
            <a:spLocks/>
          </p:cNvSpPr>
          <p:nvPr/>
        </p:nvSpPr>
        <p:spPr>
          <a:xfrm>
            <a:off x="4341441" y="1103086"/>
            <a:ext cx="3316659" cy="50530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/>
              <a:t>Daphnis</a:t>
            </a:r>
          </a:p>
          <a:p>
            <a:r>
              <a:rPr lang="en-US" dirty="0"/>
              <a:t> Only 5 miles in radius</a:t>
            </a:r>
          </a:p>
          <a:p>
            <a:r>
              <a:rPr lang="en-US" dirty="0"/>
              <a:t>Less dense than water at 0.34±0.26 g/cm³</a:t>
            </a:r>
          </a:p>
          <a:p>
            <a:r>
              <a:rPr lang="en-US" dirty="0"/>
              <a:t>Tidally locked to Saturn</a:t>
            </a:r>
          </a:p>
          <a:p>
            <a:r>
              <a:rPr lang="en-US" dirty="0"/>
              <a:t>About 78K</a:t>
            </a:r>
          </a:p>
          <a:p>
            <a:r>
              <a:rPr lang="en-US" dirty="0"/>
              <a:t>More notable for its interaction with the A-ring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5B45AF1-F560-624D-812E-3BEA7A3854C0}"/>
              </a:ext>
            </a:extLst>
          </p:cNvPr>
          <p:cNvSpPr txBox="1">
            <a:spLocks/>
          </p:cNvSpPr>
          <p:nvPr/>
        </p:nvSpPr>
        <p:spPr>
          <a:xfrm>
            <a:off x="7889502" y="1122136"/>
            <a:ext cx="3316659" cy="50530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/>
              <a:t>Prometheus</a:t>
            </a:r>
          </a:p>
          <a:p>
            <a:r>
              <a:rPr lang="en-US" dirty="0"/>
              <a:t> 28.6 miles mean radius and 74K</a:t>
            </a:r>
          </a:p>
          <a:p>
            <a:r>
              <a:rPr lang="en-US" dirty="0"/>
              <a:t>Potato-shaped with visible craters up to 12.4 miles in diameter.</a:t>
            </a:r>
          </a:p>
          <a:p>
            <a:r>
              <a:rPr lang="en-US" dirty="0"/>
              <a:t>Less cratered than its neighbors, Pandora, Janus, and Epimetheus</a:t>
            </a:r>
          </a:p>
          <a:p>
            <a:r>
              <a:rPr lang="en-US" dirty="0"/>
              <a:t>Assumed to be low-density, high-porosity and made mostly of ice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BD23144-6D24-264F-A4AD-5BA7643CAB7C}"/>
              </a:ext>
            </a:extLst>
          </p:cNvPr>
          <p:cNvSpPr/>
          <p:nvPr/>
        </p:nvSpPr>
        <p:spPr>
          <a:xfrm>
            <a:off x="11425238" y="-114074"/>
            <a:ext cx="204787" cy="696753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2" descr="Pan (moon) - Wikipedia">
            <a:extLst>
              <a:ext uri="{FF2B5EF4-FFF2-40B4-BE49-F238E27FC236}">
                <a16:creationId xmlns:a16="http://schemas.microsoft.com/office/drawing/2014/main" id="{33824E9D-C12C-9548-8F84-A3EA9E392D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31" r="-1" b="2004"/>
          <a:stretch/>
        </p:blipFill>
        <p:spPr bwMode="auto">
          <a:xfrm>
            <a:off x="998166" y="4838678"/>
            <a:ext cx="2394837" cy="2019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C0073A6-AFF0-D74E-B839-68B5645B44AC}"/>
              </a:ext>
            </a:extLst>
          </p:cNvPr>
          <p:cNvSpPr txBox="1"/>
          <p:nvPr/>
        </p:nvSpPr>
        <p:spPr>
          <a:xfrm>
            <a:off x="3393003" y="4450296"/>
            <a:ext cx="566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[4]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8D9A9B8-A281-2649-B246-FA9C90394148}"/>
              </a:ext>
            </a:extLst>
          </p:cNvPr>
          <p:cNvSpPr txBox="1"/>
          <p:nvPr/>
        </p:nvSpPr>
        <p:spPr>
          <a:xfrm>
            <a:off x="4392759" y="4469346"/>
            <a:ext cx="566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[5]</a:t>
            </a:r>
          </a:p>
        </p:txBody>
      </p:sp>
      <p:pic>
        <p:nvPicPr>
          <p:cNvPr id="4100" name="Picture 4" descr="daphnis moon">
            <a:extLst>
              <a:ext uri="{FF2B5EF4-FFF2-40B4-BE49-F238E27FC236}">
                <a16:creationId xmlns:a16="http://schemas.microsoft.com/office/drawing/2014/main" id="{75A9AFE5-3B3D-F647-9DB2-833D5B496B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8955" y="4300454"/>
            <a:ext cx="2366507" cy="2508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E3823A2D-2DBC-8041-8830-7E961CB0B9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05" t="29034" r="17928" b="32474"/>
          <a:stretch/>
        </p:blipFill>
        <p:spPr bwMode="auto">
          <a:xfrm>
            <a:off x="8421308" y="5283199"/>
            <a:ext cx="2032550" cy="1526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728121D-631A-7943-9F6D-2113DE14EB86}"/>
              </a:ext>
            </a:extLst>
          </p:cNvPr>
          <p:cNvSpPr txBox="1"/>
          <p:nvPr/>
        </p:nvSpPr>
        <p:spPr>
          <a:xfrm>
            <a:off x="7926347" y="4663133"/>
            <a:ext cx="566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[3]</a:t>
            </a:r>
          </a:p>
        </p:txBody>
      </p:sp>
    </p:spTree>
    <p:extLst>
      <p:ext uri="{BB962C8B-B14F-4D97-AF65-F5344CB8AC3E}">
        <p14:creationId xmlns:p14="http://schemas.microsoft.com/office/powerpoint/2010/main" val="32332146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The Rings of Saturn">
            <a:extLst>
              <a:ext uri="{FF2B5EF4-FFF2-40B4-BE49-F238E27FC236}">
                <a16:creationId xmlns:a16="http://schemas.microsoft.com/office/drawing/2014/main" id="{ACBEA2D9-C1EB-1642-8FFB-8FC7B9CC5E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782" b="26221"/>
          <a:stretch/>
        </p:blipFill>
        <p:spPr bwMode="auto">
          <a:xfrm>
            <a:off x="0" y="0"/>
            <a:ext cx="12192000" cy="3186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6AB32F0-03C3-0E4A-90F0-5303117E95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91400" y="107156"/>
            <a:ext cx="9601200" cy="14859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1EC"/>
                </a:solidFill>
                <a:latin typeface="Calibri" panose="020F0502020204030204" pitchFamily="34" charset="0"/>
              </a:rPr>
              <a:t>O</a:t>
            </a:r>
            <a:r>
              <a:rPr lang="en-US" sz="4400" b="0" i="0" dirty="0">
                <a:solidFill>
                  <a:srgbClr val="FFF1EC"/>
                </a:solidFill>
                <a:effectLst/>
                <a:latin typeface="Calibri" panose="020F0502020204030204" pitchFamily="34" charset="0"/>
              </a:rPr>
              <a:t>rbital </a:t>
            </a:r>
            <a:r>
              <a:rPr lang="en-US" dirty="0">
                <a:solidFill>
                  <a:srgbClr val="FFF1EC"/>
                </a:solidFill>
                <a:latin typeface="Calibri" panose="020F0502020204030204" pitchFamily="34" charset="0"/>
              </a:rPr>
              <a:t>P</a:t>
            </a:r>
            <a:r>
              <a:rPr lang="en-US" sz="4400" b="0" i="0" dirty="0">
                <a:solidFill>
                  <a:srgbClr val="FFF1EC"/>
                </a:solidFill>
                <a:effectLst/>
                <a:latin typeface="Calibri" panose="020F0502020204030204" pitchFamily="34" charset="0"/>
              </a:rPr>
              <a:t>arameters</a:t>
            </a:r>
            <a:endParaRPr lang="en-US" dirty="0">
              <a:solidFill>
                <a:srgbClr val="FFF1EC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3A3DFC-C46B-E345-BCB6-A97DB356A7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6762" y="3269342"/>
            <a:ext cx="3548063" cy="3500551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b="1" dirty="0"/>
              <a:t>Pan</a:t>
            </a:r>
          </a:p>
          <a:p>
            <a:r>
              <a:rPr lang="en-US" dirty="0"/>
              <a:t>13.8-hour period </a:t>
            </a:r>
          </a:p>
          <a:p>
            <a:r>
              <a:rPr lang="en-US" dirty="0"/>
              <a:t>Keeps the </a:t>
            </a:r>
            <a:r>
              <a:rPr lang="en-US" dirty="0" err="1"/>
              <a:t>Encke</a:t>
            </a:r>
            <a:r>
              <a:rPr lang="en-US" dirty="0"/>
              <a:t> gap open in the A-ring</a:t>
            </a:r>
          </a:p>
          <a:p>
            <a:r>
              <a:rPr lang="en-US" dirty="0"/>
              <a:t>Similar to Daphnis, creates wakes in the material closer to Saturn and effects the motion for 100+ miles.</a:t>
            </a:r>
          </a:p>
          <a:p>
            <a:r>
              <a:rPr lang="en-US" dirty="0"/>
              <a:t>Not as visually prominent as Daphnis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6677A22D-ED9B-FB40-A57C-792B41651968}"/>
              </a:ext>
            </a:extLst>
          </p:cNvPr>
          <p:cNvSpPr txBox="1">
            <a:spLocks/>
          </p:cNvSpPr>
          <p:nvPr/>
        </p:nvSpPr>
        <p:spPr>
          <a:xfrm>
            <a:off x="4329114" y="3250292"/>
            <a:ext cx="3548063" cy="350055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/>
              <a:t>Daphnis</a:t>
            </a:r>
          </a:p>
          <a:p>
            <a:r>
              <a:rPr lang="en-US" dirty="0"/>
              <a:t>14-hour orbital period</a:t>
            </a:r>
          </a:p>
          <a:p>
            <a:r>
              <a:rPr lang="en-US" dirty="0"/>
              <a:t>Chaotic orbit (more from the paper)</a:t>
            </a:r>
          </a:p>
          <a:p>
            <a:r>
              <a:rPr lang="en-US" dirty="0"/>
              <a:t>Located in the A-ring, or keeler gap</a:t>
            </a:r>
          </a:p>
          <a:p>
            <a:r>
              <a:rPr lang="en-US" dirty="0"/>
              <a:t>Creates higher-dimensional waves in the rings. (Also known as rippling or saw tooth shadows)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EBC23804-7CB3-3742-BDEE-723DDF2A49FD}"/>
              </a:ext>
            </a:extLst>
          </p:cNvPr>
          <p:cNvSpPr txBox="1">
            <a:spLocks/>
          </p:cNvSpPr>
          <p:nvPr/>
        </p:nvSpPr>
        <p:spPr>
          <a:xfrm>
            <a:off x="7877175" y="3269342"/>
            <a:ext cx="3548063" cy="350055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/>
              <a:t>Prometheus</a:t>
            </a:r>
          </a:p>
          <a:p>
            <a:r>
              <a:rPr lang="en-US" dirty="0"/>
              <a:t>14.7-hour period</a:t>
            </a:r>
          </a:p>
          <a:p>
            <a:r>
              <a:rPr lang="en-US" dirty="0"/>
              <a:t>Located next to the F-ring</a:t>
            </a:r>
          </a:p>
          <a:p>
            <a:r>
              <a:rPr lang="en-US" dirty="0"/>
              <a:t>Works with neighbor Pandora to maintain a thin separation</a:t>
            </a:r>
          </a:p>
          <a:p>
            <a:r>
              <a:rPr lang="en-US" dirty="0"/>
              <a:t>Appears to steal some of the material in between, hence the name of the fire thief</a:t>
            </a:r>
          </a:p>
          <a:p>
            <a:r>
              <a:rPr lang="en-US" dirty="0"/>
              <a:t>Confined/stable Chaotic orbit due to proximity and resonance</a:t>
            </a:r>
          </a:p>
          <a:p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4C40E3F-1BDE-8E45-85CF-C3EF4178CB9A}"/>
              </a:ext>
            </a:extLst>
          </p:cNvPr>
          <p:cNvSpPr/>
          <p:nvPr/>
        </p:nvSpPr>
        <p:spPr>
          <a:xfrm>
            <a:off x="11496678" y="3167062"/>
            <a:ext cx="219075" cy="367188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0218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574B1B-FEF9-2544-94A8-0E4B09F0F4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204788"/>
            <a:ext cx="9601200" cy="758488"/>
          </a:xfrm>
        </p:spPr>
        <p:txBody>
          <a:bodyPr>
            <a:normAutofit/>
          </a:bodyPr>
          <a:lstStyle/>
          <a:p>
            <a:pPr algn="ctr"/>
            <a:r>
              <a:rPr lang="en-US" sz="4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Clues about its Parent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87D86F1-0E4F-7640-BB6E-FBA6674034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2047" y="963276"/>
            <a:ext cx="3540497" cy="505301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b="1" dirty="0"/>
              <a:t>F-ring</a:t>
            </a:r>
          </a:p>
          <a:p>
            <a:r>
              <a:rPr lang="en-US" dirty="0"/>
              <a:t> The F ring is theorized to have been created by a collision of two dense cores leaving behind the shepherds and the excess of material in the middle</a:t>
            </a:r>
          </a:p>
          <a:p>
            <a:r>
              <a:rPr lang="en-US" dirty="0"/>
              <a:t>In Saturn’s original protoplanetary disk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7AFBDE7-C37B-6640-90D6-F21D44C6D28D}"/>
              </a:ext>
            </a:extLst>
          </p:cNvPr>
          <p:cNvSpPr txBox="1">
            <a:spLocks/>
          </p:cNvSpPr>
          <p:nvPr/>
        </p:nvSpPr>
        <p:spPr>
          <a:xfrm>
            <a:off x="7699425" y="963276"/>
            <a:ext cx="3600822" cy="57054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/>
              <a:t>Main Ring System</a:t>
            </a:r>
          </a:p>
          <a:p>
            <a:r>
              <a:rPr lang="en-US" dirty="0"/>
              <a:t> Saturn's rings are at a weird tilt ~ 27°</a:t>
            </a:r>
          </a:p>
          <a:p>
            <a:r>
              <a:rPr lang="en-US" dirty="0"/>
              <a:t>Several Theories Exist:</a:t>
            </a:r>
          </a:p>
          <a:p>
            <a:r>
              <a:rPr lang="en-US" dirty="0"/>
              <a:t>Tidal destruction of a moon leaving behind material</a:t>
            </a:r>
          </a:p>
          <a:p>
            <a:pPr lvl="1"/>
            <a:r>
              <a:rPr lang="en-US" dirty="0"/>
              <a:t>Most of this material was swallowed by Saturn</a:t>
            </a:r>
          </a:p>
          <a:p>
            <a:r>
              <a:rPr lang="en-US" dirty="0"/>
              <a:t>Resonance with Neptune, which destabilized a large moons orbit, shattering it, and creating rings </a:t>
            </a:r>
          </a:p>
          <a:p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09689A6-B122-7048-86F5-4515437D6AAB}"/>
              </a:ext>
            </a:extLst>
          </p:cNvPr>
          <p:cNvSpPr/>
          <p:nvPr/>
        </p:nvSpPr>
        <p:spPr>
          <a:xfrm>
            <a:off x="11425238" y="-99560"/>
            <a:ext cx="204787" cy="696753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 descr="Images of Saturn’s main rings, the F Ring, and its shepherd moons obtained by NASA's Cassini spacecraft. The narrow F Ring is located just outside of the outer edge of the main rings. Two satellites sandwiching the F Ring slightly above and to the left of the centre of the image are the shepherd satellites Prometheus (inner orbit) and Pandora (outer orbit). Image credit: NASA / Kobe University.">
            <a:extLst>
              <a:ext uri="{FF2B5EF4-FFF2-40B4-BE49-F238E27FC236}">
                <a16:creationId xmlns:a16="http://schemas.microsoft.com/office/drawing/2014/main" id="{9DE0160B-822C-CD44-8573-624E1D8EEF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3110160" y="2659308"/>
            <a:ext cx="5904702" cy="2512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A graph of a satellite&#10;&#10;Description automatically generated with medium confidence">
            <a:extLst>
              <a:ext uri="{FF2B5EF4-FFF2-40B4-BE49-F238E27FC236}">
                <a16:creationId xmlns:a16="http://schemas.microsoft.com/office/drawing/2014/main" id="{0EF94CB7-68CB-B748-91B2-06EB92B7EB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941" y="4088606"/>
            <a:ext cx="4159250" cy="24257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57946A1-3DB6-3F49-B496-17482B14C605}"/>
              </a:ext>
            </a:extLst>
          </p:cNvPr>
          <p:cNvSpPr txBox="1"/>
          <p:nvPr/>
        </p:nvSpPr>
        <p:spPr>
          <a:xfrm>
            <a:off x="3755281" y="3429000"/>
            <a:ext cx="566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[6]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C56AAC8-1CDB-EF47-9763-F5583172489E}"/>
              </a:ext>
            </a:extLst>
          </p:cNvPr>
          <p:cNvSpPr txBox="1"/>
          <p:nvPr/>
        </p:nvSpPr>
        <p:spPr>
          <a:xfrm>
            <a:off x="7872579" y="5301456"/>
            <a:ext cx="566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[7]</a:t>
            </a:r>
          </a:p>
        </p:txBody>
      </p:sp>
    </p:spTree>
    <p:extLst>
      <p:ext uri="{BB962C8B-B14F-4D97-AF65-F5344CB8AC3E}">
        <p14:creationId xmlns:p14="http://schemas.microsoft.com/office/powerpoint/2010/main" val="21704639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61D8973-EAA9-459A-AF59-BBB4233D6C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D36AAD-CBCE-584C-82BA-B62BC53AC3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401" y="275771"/>
            <a:ext cx="6171818" cy="1895929"/>
          </a:xfrm>
        </p:spPr>
        <p:txBody>
          <a:bodyPr>
            <a:noAutofit/>
          </a:bodyPr>
          <a:lstStyle/>
          <a:p>
            <a:r>
              <a:rPr lang="en-US" sz="2800" b="1" dirty="0"/>
              <a:t>Mean motion resonances among the small satellites of Saturn and Pluto</a:t>
            </a:r>
            <a:br>
              <a:rPr lang="en-US" sz="2800" b="1" dirty="0"/>
            </a:br>
            <a:r>
              <a:rPr lang="en-US" sz="2800" b="1" dirty="0"/>
              <a:t>by </a:t>
            </a:r>
            <a:r>
              <a:rPr lang="en-US" sz="2800" b="1" dirty="0" err="1"/>
              <a:t>Thamiris</a:t>
            </a:r>
            <a:r>
              <a:rPr lang="en-US" sz="2800" b="1" dirty="0"/>
              <a:t> de Santana Masters Thesis 2019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DB29E7-1B45-3044-AA00-5BEEBE67D2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743" y="2286000"/>
            <a:ext cx="5793475" cy="41148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Lyapunov time – ”the timescale on which a dynamical system is chaotic”</a:t>
            </a:r>
          </a:p>
          <a:p>
            <a:pPr lvl="1"/>
            <a:r>
              <a:rPr lang="en-US" dirty="0"/>
              <a:t>Pluto: 20 million years</a:t>
            </a:r>
          </a:p>
          <a:p>
            <a:pPr lvl="1"/>
            <a:r>
              <a:rPr lang="en-US" dirty="0"/>
              <a:t>The Solar System: 5 million years</a:t>
            </a:r>
          </a:p>
          <a:p>
            <a:r>
              <a:rPr lang="en-US" dirty="0"/>
              <a:t> Demonstrated the lag between Prometheus and pandora is caused by a 121:118 resonance (see figure next slide)</a:t>
            </a:r>
          </a:p>
          <a:p>
            <a:r>
              <a:rPr lang="en-US" dirty="0"/>
              <a:t>Analyzed the motion and </a:t>
            </a:r>
            <a:r>
              <a:rPr lang="en-US" dirty="0" err="1"/>
              <a:t>graviaitonal</a:t>
            </a:r>
            <a:r>
              <a:rPr lang="en-US" dirty="0"/>
              <a:t> influence of Pandora and Prometheus as a whole by using their mass ratios</a:t>
            </a:r>
          </a:p>
          <a:p>
            <a:r>
              <a:rPr lang="en-US" dirty="0"/>
              <a:t>The variation for pandora is always larger due to its smaller size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BEA8A33-C0D0-416D-8359-724B8828C7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83661" y="0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Content Placeholder 4" descr="A graph of a line&#10;&#10;Description automatically generated with medium confidence">
            <a:extLst>
              <a:ext uri="{FF2B5EF4-FFF2-40B4-BE49-F238E27FC236}">
                <a16:creationId xmlns:a16="http://schemas.microsoft.com/office/drawing/2014/main" id="{27ADA664-6591-434E-A990-8ADE56A1BD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821" r="2436"/>
          <a:stretch/>
        </p:blipFill>
        <p:spPr>
          <a:xfrm>
            <a:off x="7612260" y="10"/>
            <a:ext cx="4579739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4674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D75C1C-E158-6E4F-971B-8C6B0E0FA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Cont. Daphnis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5D33936-D56C-FF46-A510-D520A54D9D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694924"/>
            <a:ext cx="5124667" cy="4847772"/>
          </a:xfrm>
        </p:spPr>
        <p:txBody>
          <a:bodyPr>
            <a:normAutofit/>
          </a:bodyPr>
          <a:lstStyle/>
          <a:p>
            <a:r>
              <a:rPr lang="en-US" dirty="0"/>
              <a:t>Between 2004 and 2014, Daphnis changed its orbit and altered the fit model that had to be used.</a:t>
            </a:r>
          </a:p>
          <a:p>
            <a:r>
              <a:rPr lang="en-US" dirty="0"/>
              <a:t>Within three different orbits in this time period, the semi-major axis of Daphnis changed three times and led to a hypothesized asymmetry</a:t>
            </a:r>
          </a:p>
          <a:p>
            <a:r>
              <a:rPr lang="en-US" dirty="0"/>
              <a:t>Found Daphnis to be in a chaotic region with a very short </a:t>
            </a:r>
            <a:r>
              <a:rPr lang="en-US" dirty="0" err="1"/>
              <a:t>lyapunov</a:t>
            </a:r>
            <a:r>
              <a:rPr lang="en-US" dirty="0"/>
              <a:t> time ~ 22 y</a:t>
            </a:r>
          </a:p>
          <a:p>
            <a:r>
              <a:rPr lang="en-US" dirty="0"/>
              <a:t>What would it take to be stable?</a:t>
            </a:r>
          </a:p>
          <a:p>
            <a:pPr lvl="1"/>
            <a:r>
              <a:rPr lang="en-US" dirty="0"/>
              <a:t>If its orbit be 0.07% further from </a:t>
            </a:r>
            <a:r>
              <a:rPr lang="en-US" dirty="0" err="1"/>
              <a:t>saturn</a:t>
            </a:r>
            <a:endParaRPr lang="en-US" dirty="0"/>
          </a:p>
          <a:p>
            <a:pPr lvl="1"/>
            <a:r>
              <a:rPr lang="en-US" dirty="0"/>
              <a:t>if Prometheus and Atlas did not exist</a:t>
            </a:r>
          </a:p>
          <a:p>
            <a:endParaRPr lang="en-US" dirty="0"/>
          </a:p>
        </p:txBody>
      </p:sp>
      <p:pic>
        <p:nvPicPr>
          <p:cNvPr id="9" name="Picture 8" descr="A graph of a graph&#10;&#10;Description automatically generated">
            <a:extLst>
              <a:ext uri="{FF2B5EF4-FFF2-40B4-BE49-F238E27FC236}">
                <a16:creationId xmlns:a16="http://schemas.microsoft.com/office/drawing/2014/main" id="{40A0DC94-7811-874B-83BA-C331DC64C8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6267" y="49664"/>
            <a:ext cx="4917838" cy="3335876"/>
          </a:xfrm>
          <a:prstGeom prst="rect">
            <a:avLst/>
          </a:prstGeom>
        </p:spPr>
      </p:pic>
      <p:pic>
        <p:nvPicPr>
          <p:cNvPr id="11" name="Picture 10" descr="A graph with a line&#10;&#10;Description automatically generated">
            <a:extLst>
              <a:ext uri="{FF2B5EF4-FFF2-40B4-BE49-F238E27FC236}">
                <a16:creationId xmlns:a16="http://schemas.microsoft.com/office/drawing/2014/main" id="{0FFC687B-544A-4A42-923A-A64268221C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9300" y="3427075"/>
            <a:ext cx="3831772" cy="3424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8646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EBEF7E-031C-0745-885C-A99DA942D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 Cited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04EAD4-650B-C544-897B-619A98861F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638300"/>
            <a:ext cx="9601200" cy="4849586"/>
          </a:xfrm>
        </p:spPr>
        <p:txBody>
          <a:bodyPr/>
          <a:lstStyle/>
          <a:p>
            <a:r>
              <a:rPr lang="en-US" dirty="0"/>
              <a:t>[1] </a:t>
            </a:r>
            <a:r>
              <a:rPr lang="en-US" dirty="0">
                <a:hlinkClick r:id="rId2"/>
              </a:rPr>
              <a:t>https://science.nasa.gov/saturn/moons/pan/</a:t>
            </a:r>
            <a:r>
              <a:rPr lang="en-US" dirty="0"/>
              <a:t> </a:t>
            </a:r>
          </a:p>
          <a:p>
            <a:r>
              <a:rPr lang="en-US" dirty="0"/>
              <a:t>[2] </a:t>
            </a:r>
            <a:r>
              <a:rPr lang="en-US" dirty="0">
                <a:hlinkClick r:id="rId3"/>
              </a:rPr>
              <a:t>https://science.nasa.gov/saturn/moons/daphnis/</a:t>
            </a:r>
            <a:endParaRPr lang="en-US" dirty="0"/>
          </a:p>
          <a:p>
            <a:r>
              <a:rPr lang="en-US" dirty="0"/>
              <a:t>[3] </a:t>
            </a:r>
            <a:r>
              <a:rPr lang="en-US" dirty="0">
                <a:hlinkClick r:id="rId4"/>
              </a:rPr>
              <a:t>https://science.nasa.gov/saturn/moons/prometheus/</a:t>
            </a:r>
            <a:endParaRPr lang="en-US" dirty="0"/>
          </a:p>
          <a:p>
            <a:r>
              <a:rPr lang="en-US" dirty="0"/>
              <a:t>[4] </a:t>
            </a:r>
            <a:r>
              <a:rPr lang="en-US" dirty="0">
                <a:hlinkClick r:id="rId5"/>
              </a:rPr>
              <a:t>https://www.nasa.gov/image-article/pan-revealed/</a:t>
            </a:r>
            <a:r>
              <a:rPr lang="en-US" dirty="0"/>
              <a:t>  </a:t>
            </a:r>
          </a:p>
          <a:p>
            <a:r>
              <a:rPr lang="en-US" dirty="0"/>
              <a:t>[5] </a:t>
            </a:r>
            <a:r>
              <a:rPr lang="en-US" dirty="0">
                <a:hlinkClick r:id="rId6"/>
              </a:rPr>
              <a:t>https://theplanets.org/daphnis-moon/</a:t>
            </a:r>
            <a:r>
              <a:rPr lang="en-US" dirty="0"/>
              <a:t> </a:t>
            </a:r>
          </a:p>
          <a:p>
            <a:r>
              <a:rPr lang="en-US" dirty="0"/>
              <a:t>[6] </a:t>
            </a:r>
            <a:r>
              <a:rPr lang="en-US" dirty="0">
                <a:hlinkClick r:id="rId7"/>
              </a:rPr>
              <a:t>https://astronomynow.com/2015/08/24/origin-of-saturns-f-ring-and-its-shepherd-moons-revealed/</a:t>
            </a:r>
            <a:r>
              <a:rPr lang="en-US" dirty="0"/>
              <a:t> </a:t>
            </a:r>
          </a:p>
          <a:p>
            <a:r>
              <a:rPr lang="en-US" dirty="0"/>
              <a:t> [7] </a:t>
            </a:r>
            <a:r>
              <a:rPr lang="en-US" dirty="0">
                <a:hlinkClick r:id="rId8"/>
              </a:rPr>
              <a:t>https://www.universityofcalifornia.edu/news/how-saturn-got-its-rings#:~:text=Scientists%20now%20show%20that%20the,chrysalis%20transforms%20into%20a%20butterfly</a:t>
            </a:r>
            <a:r>
              <a:rPr lang="en-US" dirty="0"/>
              <a:t>.</a:t>
            </a:r>
          </a:p>
          <a:p>
            <a:r>
              <a:rPr lang="en-US" dirty="0"/>
              <a:t>[8] </a:t>
            </a:r>
            <a:r>
              <a:rPr lang="en-US" dirty="0">
                <a:hlinkClick r:id="rId9"/>
              </a:rPr>
              <a:t>https://www.aanda.org/articles/aa/full_html/2010/15/aa12734-09/aa12734-09.html</a:t>
            </a:r>
            <a:r>
              <a:rPr lang="en-US" dirty="0"/>
              <a:t> 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5472031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Crop</Template>
  <TotalTime>5973</TotalTime>
  <Words>836</Words>
  <Application>Microsoft Macintosh PowerPoint</Application>
  <PresentationFormat>Widescreen</PresentationFormat>
  <Paragraphs>93</Paragraphs>
  <Slides>8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Franklin Gothic Book</vt:lpstr>
      <vt:lpstr>Public Sans Web</vt:lpstr>
      <vt:lpstr>Crop</vt:lpstr>
      <vt:lpstr>Pan, Daphnis, and Prometheus</vt:lpstr>
      <vt:lpstr>History</vt:lpstr>
      <vt:lpstr>Physical Characteristics/ Formation Theory</vt:lpstr>
      <vt:lpstr>Orbital Parameters</vt:lpstr>
      <vt:lpstr>Clues about its Parent</vt:lpstr>
      <vt:lpstr>Mean motion resonances among the small satellites of Saturn and Pluto by Thamiris de Santana Masters Thesis 2019</vt:lpstr>
      <vt:lpstr>Cont. Daphnis</vt:lpstr>
      <vt:lpstr>Works Cited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Pan, Daphnis, and Prometheus</dc:title>
  <dc:creator>Corinne Elizabeth Komlodi</dc:creator>
  <cp:lastModifiedBy>Corinne Elizabeth Komlodi</cp:lastModifiedBy>
  <cp:revision>1</cp:revision>
  <dcterms:created xsi:type="dcterms:W3CDTF">2023-10-05T21:55:12Z</dcterms:created>
  <dcterms:modified xsi:type="dcterms:W3CDTF">2023-10-10T01:28:26Z</dcterms:modified>
</cp:coreProperties>
</file>